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Nanum Gothic"/>
      <p:regular r:id="rId17"/>
      <p:bold r:id="rId18"/>
    </p:embeddedFont>
    <p:embeddedFont>
      <p:font typeface="NanumGothic ExtraBold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  <p15:guide id="3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5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anumGothi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anumGothicExtraBold-bold.fntdata"/><Relationship Id="rId6" Type="http://schemas.openxmlformats.org/officeDocument/2006/relationships/slide" Target="slides/slide1.xml"/><Relationship Id="rId18" Type="http://schemas.openxmlformats.org/officeDocument/2006/relationships/font" Target="fonts/Nanum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안녕하세요 6조의 권순호입니다.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AD 프로젝트에서 저희 조는 ‘퇴근길 안전하게 귀가하기’ 라는 주제를 가지고 발표를 시작하겠습니다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baae9a66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baae9a6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실제 시행한 모습을 담은 영상입니다.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baae9a669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baae9a6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감사링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932c0ff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저희는 주제에 대한 간단한 설명, 주요 기능, 코딩 과정 중 문제 발견 및 해결, 시행 모습을 담은 동영상을 순서로 발표하겠습니다.</a:t>
            </a:r>
            <a:endParaRPr/>
          </a:p>
        </p:txBody>
      </p:sp>
      <p:sp>
        <p:nvSpPr>
          <p:cNvPr id="90" name="Google Shape;90;g7932c0ffa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저희 조의 주제는 ‘퇴근길 안전하게 귀가하기’로 퇴근길에서 부터 집에 도착하기까지의 상황을 가정했습니다. 정시에 퇴근을 하고 나온 A씨가 여러가지 상황에서 사고가 나지 않게 안전하게 집까지 도착하는 것이 목표입니다.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저희 조의 주요 기능은 직선 및 곡선 주행, 사람 및 횡단보도 인식, 신호등 인식, 마지막으로 주차 순으로 이어집니다.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abddcb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횡단보도인식 사진이다.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직사각형이 6개이상있을 시 횡단보도로 인식되도록 구현 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+컨투어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g7babddcbb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abddcbb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사람전신을 인식하고 초음파 데이터와 함께 xycar차 앞에 사람이 있는지 없는지 판단했습니다.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하르캐스케이드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g7babddcbbc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abddcbb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빨간색원이 있을 시 정지하고 초록색 원이 있을 시 주행하도록 구현했다.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+컨투어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g7babddcbbc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abddcbb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주차 영역 감지때까지 전진하고 주차 영역을 감지했을 때 주차 시도를 하도록 구현했다.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초음파 센서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g7babddcbbc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baae9a669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baae9a6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조는 프로그래밍 중 생각보다 다양한 문제를 발견했습니다.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 번째, 사람을 인식하는 과정에서 멀리 있는 비슷한 물체까지 사람으로 인식하는 문제가 발생했습니다.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이는 초음파 센서를 추가하여 가까이에 있는 사람 모양만 사람으로 인식하게 수정하였습니다.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 번째, 신호등을 인식하는 과정에서 빨강색이 밝은 빛을 받으면 주황색으로 인식했습니다. 이는 여러 번의 실험을 거친 뒤 색의 범위를 더 세밀하게 조정했습니다.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세 번째, 횡단보도를 인식하는 과정에서 조금이라도 휘어진 사각형이 있으면 이미지를 고르게 인식하지 못했습니다. 이는 횡단보도의 판단 범위를 확장하여 해결하였습니다.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216000" y="4384400"/>
            <a:ext cx="4594500" cy="52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382050" y="1776400"/>
            <a:ext cx="83799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퇴근길 안전하게 귀가하기</a:t>
            </a:r>
            <a:endParaRPr sz="6000">
              <a:solidFill>
                <a:srgbClr val="27212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180997" y="4255390"/>
            <a:ext cx="4629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72123"/>
                </a:solidFill>
                <a:latin typeface="Nanum Gothic"/>
                <a:ea typeface="Nanum Gothic"/>
                <a:cs typeface="Nanum Gothic"/>
                <a:sym typeface="Nanum Gothic"/>
              </a:rPr>
              <a:t>강현서, 권순호, 권은우, 김서경, 장진형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60214">
            <a:off x="6759850" y="931800"/>
            <a:ext cx="1289200" cy="12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시행 영상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457200" y="2560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b="1"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540600" y="2189400"/>
            <a:ext cx="2668200" cy="256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-77252" y="3021175"/>
            <a:ext cx="3944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6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28609" y="2759580"/>
            <a:ext cx="3333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72123"/>
                </a:solidFill>
                <a:latin typeface="Nanum Gothic"/>
                <a:ea typeface="Nanum Gothic"/>
                <a:cs typeface="Nanum Gothic"/>
                <a:sym typeface="Nanum Gothic"/>
              </a:rPr>
              <a:t>창업연계공학설계 AD 프로젝트 발표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flipH="1">
            <a:off x="3476632" y="2167861"/>
            <a:ext cx="7200" cy="2479200"/>
          </a:xfrm>
          <a:prstGeom prst="straightConnector1">
            <a:avLst/>
          </a:prstGeom>
          <a:noFill/>
          <a:ln cap="flat" cmpd="sng" w="9525">
            <a:solidFill>
              <a:srgbClr val="272123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3776375" y="2032550"/>
            <a:ext cx="50433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2500"/>
              <a:buFont typeface="NanumGothic ExtraBold"/>
              <a:buChar char="•"/>
            </a:pPr>
            <a:r>
              <a:rPr lang="en-US" sz="25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주제(퇴근길 안전하게 귀가하기)</a:t>
            </a:r>
            <a:endParaRPr sz="2500">
              <a:solidFill>
                <a:srgbClr val="27212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42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2500"/>
              <a:buFont typeface="NanumGothic ExtraBold"/>
              <a:buChar char="•"/>
            </a:pPr>
            <a:r>
              <a:rPr lang="en-US" sz="25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 기능</a:t>
            </a:r>
            <a:endParaRPr sz="2500">
              <a:solidFill>
                <a:srgbClr val="27212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42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2500"/>
              <a:buFont typeface="NanumGothic ExtraBold"/>
              <a:buChar char="•"/>
            </a:pPr>
            <a:r>
              <a:rPr lang="en-US" sz="25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발견 및 해결</a:t>
            </a:r>
            <a:endParaRPr sz="2500">
              <a:solidFill>
                <a:srgbClr val="27212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429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123"/>
              </a:buClr>
              <a:buSzPts val="2500"/>
              <a:buFont typeface="NanumGothic ExtraBold"/>
              <a:buChar char="•"/>
            </a:pPr>
            <a:r>
              <a:rPr lang="en-US" sz="2500">
                <a:solidFill>
                  <a:srgbClr val="27212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동영상(시행 영상)</a:t>
            </a:r>
            <a:endParaRPr sz="2500">
              <a:solidFill>
                <a:srgbClr val="27212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5"/>
          <p:cNvCxnSpPr/>
          <p:nvPr/>
        </p:nvCxnSpPr>
        <p:spPr>
          <a:xfrm>
            <a:off x="683568" y="-371068"/>
            <a:ext cx="0" cy="7472476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5"/>
          <p:cNvCxnSpPr/>
          <p:nvPr/>
        </p:nvCxnSpPr>
        <p:spPr>
          <a:xfrm rot="10800000">
            <a:off x="664911" y="1510055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5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09600" y="197775"/>
            <a:ext cx="8686800" cy="111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Nanum Gothic"/>
                <a:ea typeface="Nanum Gothic"/>
                <a:cs typeface="Nanum Gothic"/>
                <a:sym typeface="Nanum Gothic"/>
              </a:rPr>
              <a:t>퇴근길 안전하게 귀가하기</a:t>
            </a:r>
            <a:endParaRPr b="1" sz="4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50" y="3185350"/>
            <a:ext cx="1788600" cy="17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97950" y="2994525"/>
            <a:ext cx="2170250" cy="21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3620513" y="3803195"/>
            <a:ext cx="834300" cy="5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3016437">
            <a:off x="7229083" y="3022635"/>
            <a:ext cx="812735" cy="81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16"/>
          <p:cNvCxnSpPr/>
          <p:nvPr/>
        </p:nvCxnSpPr>
        <p:spPr>
          <a:xfrm rot="10800000">
            <a:off x="664886" y="1180630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6"/>
          <p:cNvSpPr/>
          <p:nvPr/>
        </p:nvSpPr>
        <p:spPr>
          <a:xfrm>
            <a:off x="-9283" y="1340768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 rot="5400000">
            <a:off x="702826" y="1670771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938" y="1923675"/>
            <a:ext cx="1029000" cy="2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150" y="1923675"/>
            <a:ext cx="1606001" cy="2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078" y="4379975"/>
            <a:ext cx="1914051" cy="191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150" y="4379978"/>
            <a:ext cx="1788600" cy="17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5925" y="1798588"/>
            <a:ext cx="1914051" cy="19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702250" y="89950"/>
            <a:ext cx="78831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084288" y="2686295"/>
            <a:ext cx="834300" cy="5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1757763" y="5060545"/>
            <a:ext cx="834300" cy="5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506113" y="5060545"/>
            <a:ext cx="834300" cy="5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7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7"/>
          <p:cNvCxnSpPr/>
          <p:nvPr/>
        </p:nvCxnSpPr>
        <p:spPr>
          <a:xfrm rot="10800000">
            <a:off x="664886" y="1180630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7"/>
          <p:cNvSpPr/>
          <p:nvPr/>
        </p:nvSpPr>
        <p:spPr>
          <a:xfrm>
            <a:off x="-9283" y="1340768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 rot="5400000">
            <a:off x="702826" y="1670771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702250" y="89950"/>
            <a:ext cx="78831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295546"/>
            <a:ext cx="1386775" cy="13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2252400" y="1662225"/>
            <a:ext cx="4639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횡단보도 인식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15680" r="21595" t="0"/>
          <a:stretch/>
        </p:blipFill>
        <p:spPr>
          <a:xfrm rot="5400000">
            <a:off x="5150763" y="2858264"/>
            <a:ext cx="3138725" cy="37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0400" y="3234825"/>
            <a:ext cx="3743550" cy="27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 rot="-8100000">
            <a:off x="3966853" y="4380717"/>
            <a:ext cx="509117" cy="495965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6">
            <a:alphaModFix/>
          </a:blip>
          <a:srcRect b="0" l="15680" r="21595" t="0"/>
          <a:stretch/>
        </p:blipFill>
        <p:spPr>
          <a:xfrm rot="5400000">
            <a:off x="5015787" y="2888212"/>
            <a:ext cx="3088325" cy="36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18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8"/>
          <p:cNvCxnSpPr/>
          <p:nvPr/>
        </p:nvCxnSpPr>
        <p:spPr>
          <a:xfrm rot="10800000">
            <a:off x="664886" y="1180630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8"/>
          <p:cNvSpPr/>
          <p:nvPr/>
        </p:nvSpPr>
        <p:spPr>
          <a:xfrm>
            <a:off x="-9283" y="1340768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702826" y="1670771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702250" y="89950"/>
            <a:ext cx="78831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252400" y="1662225"/>
            <a:ext cx="4639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사람</a:t>
            </a: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 인식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044700" y="5510000"/>
            <a:ext cx="674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775" y="2756900"/>
            <a:ext cx="44196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5737025" y="3997275"/>
            <a:ext cx="1481100" cy="12285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025" y="1374713"/>
            <a:ext cx="834300" cy="122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19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19"/>
          <p:cNvCxnSpPr/>
          <p:nvPr/>
        </p:nvCxnSpPr>
        <p:spPr>
          <a:xfrm rot="10800000">
            <a:off x="664886" y="1180630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/>
          <p:nvPr/>
        </p:nvSpPr>
        <p:spPr>
          <a:xfrm>
            <a:off x="-9283" y="1340768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9"/>
          <p:cNvSpPr/>
          <p:nvPr/>
        </p:nvSpPr>
        <p:spPr>
          <a:xfrm rot="5400000">
            <a:off x="702826" y="1670771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702250" y="89950"/>
            <a:ext cx="78831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2252400" y="1662225"/>
            <a:ext cx="4639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신호등 인식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01" y="1299775"/>
            <a:ext cx="1338001" cy="13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850" y="2517750"/>
            <a:ext cx="2973195" cy="39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 b="27677" l="26443" r="0" t="0"/>
          <a:stretch/>
        </p:blipFill>
        <p:spPr>
          <a:xfrm>
            <a:off x="5380800" y="2517750"/>
            <a:ext cx="3044250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1044700" y="5510000"/>
            <a:ext cx="674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3235225" y="6015500"/>
            <a:ext cx="926700" cy="3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정지</a:t>
            </a:r>
            <a:endParaRPr sz="1800"/>
          </a:p>
        </p:txBody>
      </p:sp>
      <p:sp>
        <p:nvSpPr>
          <p:cNvPr id="191" name="Google Shape;191;p19"/>
          <p:cNvSpPr/>
          <p:nvPr/>
        </p:nvSpPr>
        <p:spPr>
          <a:xfrm>
            <a:off x="6439575" y="6015500"/>
            <a:ext cx="926700" cy="3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주행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0"/>
          <p:cNvCxnSpPr/>
          <p:nvPr/>
        </p:nvCxnSpPr>
        <p:spPr>
          <a:xfrm>
            <a:off x="683568" y="-371068"/>
            <a:ext cx="0" cy="747240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0"/>
          <p:cNvCxnSpPr/>
          <p:nvPr/>
        </p:nvCxnSpPr>
        <p:spPr>
          <a:xfrm rot="10800000">
            <a:off x="664886" y="1180630"/>
            <a:ext cx="9295800" cy="0"/>
          </a:xfrm>
          <a:prstGeom prst="straightConnector1">
            <a:avLst/>
          </a:prstGeom>
          <a:noFill/>
          <a:ln cap="flat" cmpd="sng" w="9525">
            <a:solidFill>
              <a:srgbClr val="A5A5A5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0"/>
          <p:cNvSpPr/>
          <p:nvPr/>
        </p:nvSpPr>
        <p:spPr>
          <a:xfrm>
            <a:off x="-9283" y="1340768"/>
            <a:ext cx="834300" cy="3435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0"/>
          <p:cNvSpPr/>
          <p:nvPr/>
        </p:nvSpPr>
        <p:spPr>
          <a:xfrm rot="5400000">
            <a:off x="702826" y="1670771"/>
            <a:ext cx="81000" cy="108000"/>
          </a:xfrm>
          <a:prstGeom prst="rtTriangl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07504" y="134076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107504" y="1819563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07504" y="2298358"/>
            <a:ext cx="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23549" y="882386"/>
            <a:ext cx="5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702250" y="89950"/>
            <a:ext cx="78831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5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2252400" y="1662225"/>
            <a:ext cx="4639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algun Gothic"/>
                <a:ea typeface="Malgun Gothic"/>
                <a:cs typeface="Malgun Gothic"/>
                <a:sym typeface="Malgun Gothic"/>
              </a:rPr>
              <a:t>주차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044700" y="5510000"/>
            <a:ext cx="674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00" y="1303851"/>
            <a:ext cx="1131000" cy="1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75" y="2941749"/>
            <a:ext cx="2192125" cy="29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500" y="2950268"/>
            <a:ext cx="2192128" cy="29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225" y="2946000"/>
            <a:ext cx="2192126" cy="29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/>
          <p:nvPr/>
        </p:nvSpPr>
        <p:spPr>
          <a:xfrm rot="-8100000">
            <a:off x="3280869" y="4134053"/>
            <a:ext cx="293166" cy="294439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 rot="-8100000">
            <a:off x="6012594" y="4134053"/>
            <a:ext cx="293166" cy="294439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>
            <a:off x="279550" y="1528150"/>
            <a:ext cx="8612100" cy="1360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662200" y="122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Nanum Gothic"/>
                <a:ea typeface="Nanum Gothic"/>
                <a:cs typeface="Nanum Gothic"/>
                <a:sym typeface="Nanum Gothic"/>
              </a:rPr>
              <a:t>문제 발견 및 해결</a:t>
            </a:r>
            <a:endParaRPr b="1"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533400" y="1609750"/>
            <a:ext cx="82296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AutoNum type="arabicPeriod"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사람을 인식하는 과정에서 멀리 있는 비슷한 물체까지 사람으로 인식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b="1" lang="en-US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사람 모양 인식 + 초음파 센서</a:t>
            </a:r>
            <a:endParaRPr b="1"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65950" y="3149475"/>
            <a:ext cx="8612100" cy="1360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367400" y="3307275"/>
            <a:ext cx="86121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 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신호등을 인식하는 과정에서 빨강색이 밝은 빛을 받으면 주황색으로 인식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b="1" lang="en-US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색의 범위를 더 세밀하게 조정</a:t>
            </a:r>
            <a:endParaRPr b="1"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279550" y="4804750"/>
            <a:ext cx="8612100" cy="1563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533400" y="4886350"/>
            <a:ext cx="83583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  </a:t>
            </a: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횡단보도를 인식하는 과정에서 조금이라도 휘어진 도형이 있으면 이미지를 고르지 않게 인식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=&gt; </a:t>
            </a:r>
            <a:r>
              <a:rPr b="1" lang="en-US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횡단보도의 판단 범위를 확장</a:t>
            </a:r>
            <a:endParaRPr b="1"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